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4" r:id="rId8"/>
    <p:sldId id="263" r:id="rId9"/>
    <p:sldId id="270" r:id="rId10"/>
    <p:sldId id="265" r:id="rId11"/>
    <p:sldId id="266" r:id="rId12"/>
    <p:sldId id="267" r:id="rId13"/>
    <p:sldId id="277" r:id="rId14"/>
    <p:sldId id="278" r:id="rId15"/>
    <p:sldId id="279" r:id="rId16"/>
    <p:sldId id="280" r:id="rId17"/>
    <p:sldId id="273" r:id="rId18"/>
    <p:sldId id="274" r:id="rId19"/>
    <p:sldId id="275" r:id="rId20"/>
    <p:sldId id="269" r:id="rId21"/>
    <p:sldId id="276" r:id="rId22"/>
    <p:sldId id="271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A2693-D080-4E6D-9A0B-53C8081F98C9}" v="39" dt="2025-12-10T19:00:33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E57F-9C68-1217-591E-6261C9B9F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85FD4-7809-791E-388D-2AE7B5E30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54CE-407A-DCD8-E069-05CCFA27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4E30A-E170-68DE-8AD3-4C0E50EC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6BE2-A73B-96F4-54DE-838C6FA8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37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77CB-43B2-721D-C0A0-45F2D193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83C8C-8B26-B70A-851C-B171067AD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1D2E-8AD7-9240-B3F2-622AE132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B6-56A2-1E53-602A-A2E148BB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8E8E-F376-6D7A-F177-31CE3FB2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20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A8797-3F6A-1F37-99C0-240A6E798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57FD2-E694-5D4D-89F1-1067E094B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78E40-5DB9-9D97-7502-9CF5C345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F46F-B2A8-90CF-D15F-EB106C9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89604-009B-26E5-C175-69015280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39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D758-FAAF-AE84-5A63-FB26FA6A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DFA47-4212-DCEE-B741-F8487324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358C-B5B8-2287-5A61-A0E38CB6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ED9CE-545E-6D28-A439-4A15520F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061D9-4145-2EF9-AE49-7631312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802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8280-CA09-9DAF-F57C-399EFE31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EA526-7E86-A062-7160-D69D3E3D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B57C3-1791-5176-8C27-32530045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2F9D-BDDC-ABEE-6E73-1DDAB6F9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DD564-B36D-AE48-DA34-50C0184A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91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6C8A-2BE3-F9DD-07C7-0FE30EAA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61BC-F770-89E4-4C1F-2A0185AC9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4C2AA-A4A5-6DB4-D375-92E778FAC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1E7F2-7905-3EE3-1B9F-1344630A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5EC29-BF17-AC57-AB31-7F11D519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A84B5-7948-F611-242F-DACAEA8D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331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436B-4438-3E2A-AF3C-67A5EDDA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D7DC9-8E8F-2010-D48F-11208A88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25360-F239-EA4A-B5C3-22D1C94EF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53C9F-8794-E14D-BF61-17E3CD7D2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D8F36-C637-4B4F-5D92-2CC2B307A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941C8-68CC-E29A-FB20-F76196AD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CEB2F-2421-9275-72FD-D4ADEC4A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44F2F-9AB3-B43E-33A7-6EDDE68A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97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1229-2E01-CF23-F3E2-7B586B08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9775D-C604-DA0F-DD48-F59917E3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A0E51-52CC-E501-90C1-35CE8783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7090D-6ED5-C079-AF5D-ABC3CFEA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7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B5779-2D28-11F0-43D4-ED29E07F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81305-EBE1-5AF8-70D0-30854CF8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9EA81-1393-3359-6601-04DA5A7C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98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F87B-6AE6-A064-7915-D40047E0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4999-4CF9-70E8-9F0D-1A301F65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78E34-5FC9-B9F7-45D8-7C2F82772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0D825-76C3-DBC5-1A4C-4F7A45B1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4A7D-0A0A-8F75-A5CE-B602C45C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46FF5-379D-5D84-EFF0-1582A51A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93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CB88-ABBF-E51C-1D1C-9A59BE06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8524A-9834-260D-A0CF-3516E3705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E4E6E-8F41-2C6D-92F8-2B28759BB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882D0-61E8-776A-125A-DEC60E15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F57F-C2DB-B9D4-4D13-9E5E7DA5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5AF4E-E5C7-0E22-8B34-3E407DB2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116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54259-2444-D4C1-3A87-1380AE8B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C2183-57C3-2D7A-90BE-A1887633A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A6093-D9BC-19DE-043B-2BD876E26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F5C8-5276-13A1-EA5B-0BAAC9C81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3EFA-2FDC-9D58-CC3D-A18338924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2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nnisvlaanderen.be/sportverzekering" TargetMode="External"/><Relationship Id="rId3" Type="http://schemas.openxmlformats.org/officeDocument/2006/relationships/hyperlink" Target="https://static.tennisenpadelvlaanderen.be/documents/d/tennis-vlaanderen/reglement_ic-vlaanderen" TargetMode="External"/><Relationship Id="rId7" Type="http://schemas.openxmlformats.org/officeDocument/2006/relationships/hyperlink" Target="https://static.tennisenpadelvlaanderen.be/documents/d/tennis-vlaanderen/interclub-ploegensamenstelling-invullen-als-kapitein" TargetMode="External"/><Relationship Id="rId2" Type="http://schemas.openxmlformats.org/officeDocument/2006/relationships/hyperlink" Target="https://elit.tennisvlaanderen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.tennisenpadelvlaanderen.be/documents/d/tennis-vlaanderen/2023_handleiding_ic_uitnodigingmail_padel" TargetMode="External"/><Relationship Id="rId5" Type="http://schemas.openxmlformats.org/officeDocument/2006/relationships/hyperlink" Target="https://static.tennisenpadelvlaanderen.be/documents/d/tennis-vlaanderen/interclub-uitnodigingsmails-versturen-1" TargetMode="External"/><Relationship Id="rId4" Type="http://schemas.openxmlformats.org/officeDocument/2006/relationships/hyperlink" Target="https://static.tennisenpadelvlaanderen.be/documents/d/tennis-vlaanderen/padel-interclub-reglement" TargetMode="Externa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4049-D72E-647A-F5C2-79B8E535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594" y="2520931"/>
            <a:ext cx="6339506" cy="2070119"/>
          </a:xfrm>
        </p:spPr>
        <p:txBody>
          <a:bodyPr>
            <a:noAutofit/>
          </a:bodyPr>
          <a:lstStyle/>
          <a:p>
            <a:pPr algn="ctr"/>
            <a:r>
              <a:rPr lang="nl-BE" sz="7200" b="1" dirty="0">
                <a:solidFill>
                  <a:schemeClr val="bg1"/>
                </a:solidFill>
              </a:rPr>
              <a:t>Interclub tennis 2026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D073F5-E57F-055C-A9DA-8CDBDE1AC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57" y="327025"/>
            <a:ext cx="1823418" cy="18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Vervroegen/verlaten van ontmoeting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Speelmoment vervroegen mag steeds in onderling overleg .</a:t>
            </a:r>
          </a:p>
          <a:p>
            <a:r>
              <a:rPr lang="nl-BE" sz="2400" dirty="0">
                <a:solidFill>
                  <a:schemeClr val="bg1"/>
                </a:solidFill>
              </a:rPr>
              <a:t>NIEUW sinds 2024 voor Tennis Vlaanderen Interclub: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Speelmoment verlaten mag in onderling overleg binnen dezelfde speelweek (dus een ontmoeting van bv </a:t>
            </a:r>
            <a:r>
              <a:rPr lang="nl-BE" sz="2400" dirty="0">
                <a:solidFill>
                  <a:schemeClr val="bg1"/>
                </a:solidFill>
              </a:rPr>
              <a:t>dinsdag of zaterdag mag tot eerstvolgende zondag, of eerstvolgende maandag indien feestdag, worden uitgesteld)</a:t>
            </a:r>
          </a:p>
          <a:p>
            <a:pPr lvl="2"/>
            <a:r>
              <a:rPr lang="nl-BE" sz="1600" dirty="0">
                <a:solidFill>
                  <a:schemeClr val="bg1"/>
                </a:solidFill>
              </a:rPr>
              <a:t>In geval van uitstel door regen dient de ontmoeting binnen de 5 dagen na de officiële speeldag te worden gespeeld.</a:t>
            </a:r>
          </a:p>
          <a:p>
            <a:pPr marL="914400" lvl="2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r>
              <a:rPr lang="nl-BE" sz="2400" dirty="0">
                <a:solidFill>
                  <a:schemeClr val="bg1"/>
                </a:solidFill>
              </a:rPr>
              <a:t>De thuisploeg heeft het recht om het </a:t>
            </a:r>
            <a:r>
              <a:rPr lang="nl-BE" sz="2400" dirty="0" err="1">
                <a:solidFill>
                  <a:schemeClr val="bg1"/>
                </a:solidFill>
              </a:rPr>
              <a:t>startuur</a:t>
            </a:r>
            <a:r>
              <a:rPr lang="nl-BE" sz="2400" dirty="0">
                <a:solidFill>
                  <a:schemeClr val="bg1"/>
                </a:solidFill>
              </a:rPr>
              <a:t> aan te passen (voor start competitie, tegen uiterlijk 1 april) </a:t>
            </a:r>
            <a:r>
              <a:rPr lang="nl-BE" sz="2400" dirty="0" err="1">
                <a:solidFill>
                  <a:schemeClr val="bg1"/>
                </a:solidFill>
              </a:rPr>
              <a:t>i.f.v</a:t>
            </a:r>
            <a:r>
              <a:rPr lang="nl-BE" sz="2400" dirty="0">
                <a:solidFill>
                  <a:schemeClr val="bg1"/>
                </a:solidFill>
              </a:rPr>
              <a:t>. terreincapaciteit op de thuisclub.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9u30 = start tussen 8u30 en 13u30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14u00 = start tussen 13u00 en 18u00</a:t>
            </a:r>
          </a:p>
          <a:p>
            <a:pPr marL="457200" lvl="1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Wijzigingen gebeuren enkel in uitzonderlijke situaties. Wijzigingen verlopen altijd via interclubverantwoordelijke (Babette Vanberghen).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9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Road to the </a:t>
            </a:r>
            <a:r>
              <a:rPr lang="nl-BE" dirty="0" err="1">
                <a:solidFill>
                  <a:schemeClr val="bg1"/>
                </a:solidFill>
              </a:rPr>
              <a:t>finals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8C1E9-17FD-D57D-6EB1-8509AA693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" t="19605" r="505"/>
          <a:stretch>
            <a:fillRect/>
          </a:stretch>
        </p:blipFill>
        <p:spPr>
          <a:xfrm>
            <a:off x="907829" y="1133062"/>
            <a:ext cx="9650895" cy="4378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A7F3-AE06-A69B-DD10-59D8A78A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3634"/>
            <a:ext cx="10858500" cy="63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solidFill>
                  <a:schemeClr val="bg1"/>
                </a:solidFill>
              </a:rPr>
              <a:t>Opgelet: speeldag 'Road to the </a:t>
            </a:r>
            <a:r>
              <a:rPr lang="nl-BE" sz="2400" dirty="0" err="1">
                <a:solidFill>
                  <a:schemeClr val="bg1"/>
                </a:solidFill>
              </a:rPr>
              <a:t>Finals</a:t>
            </a:r>
            <a:r>
              <a:rPr lang="nl-BE" sz="2400" dirty="0">
                <a:solidFill>
                  <a:schemeClr val="bg1"/>
                </a:solidFill>
              </a:rPr>
              <a:t>' (= regio eindronde) én '</a:t>
            </a:r>
            <a:r>
              <a:rPr lang="nl-BE" sz="2400" dirty="0" err="1">
                <a:solidFill>
                  <a:schemeClr val="bg1"/>
                </a:solidFill>
              </a:rPr>
              <a:t>Finals</a:t>
            </a:r>
            <a:r>
              <a:rPr lang="nl-BE" sz="2400" dirty="0">
                <a:solidFill>
                  <a:schemeClr val="bg1"/>
                </a:solidFill>
              </a:rPr>
              <a:t>' = zaterdag!</a:t>
            </a:r>
          </a:p>
        </p:txBody>
      </p:sp>
    </p:spTree>
    <p:extLst>
      <p:ext uri="{BB962C8B-B14F-4D97-AF65-F5344CB8AC3E}">
        <p14:creationId xmlns:p14="http://schemas.microsoft.com/office/powerpoint/2010/main" val="285735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Road to the </a:t>
            </a:r>
            <a:r>
              <a:rPr lang="nl-BE" dirty="0" err="1">
                <a:solidFill>
                  <a:schemeClr val="bg1"/>
                </a:solidFill>
              </a:rPr>
              <a:t>finals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 fontScale="92500" lnSpcReduction="20000"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Poulefase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De poules worden regionaal samengesteld.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6 ploegen per poule - 5 speeldagen.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Max. 16 poules per regio. Max 8 regio’s in Vlaanderen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Periode: eind april – mei.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nl-BE" sz="1600" dirty="0">
                <a:solidFill>
                  <a:schemeClr val="bg1"/>
                </a:solidFill>
              </a:rPr>
              <a:t>De Open reeksen, Heren 35, Dames 25, DD/DH/DG18, DH60, DD50 en DG50/60 starten onmiddellijk na de paasvakantie. De overige reeksen starten enkele weken later naargelang het aantal ingeschreven ploegen </a:t>
            </a:r>
            <a:r>
              <a:rPr lang="nl-BE" sz="1600" dirty="0" err="1">
                <a:solidFill>
                  <a:schemeClr val="bg1"/>
                </a:solidFill>
              </a:rPr>
              <a:t>i.f.v</a:t>
            </a:r>
            <a:r>
              <a:rPr lang="nl-BE" sz="1600" dirty="0">
                <a:solidFill>
                  <a:schemeClr val="bg1"/>
                </a:solidFill>
              </a:rPr>
              <a:t>. voldoende spreiding en haalbaarheid qua capaciteit voor de clubs. Heren 60 en 65 kunnen doorlopen tot half juli.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Road to the </a:t>
            </a:r>
            <a:r>
              <a:rPr lang="nl-BE" sz="2000" dirty="0" err="1">
                <a:solidFill>
                  <a:schemeClr val="bg1"/>
                </a:solidFill>
              </a:rPr>
              <a:t>finals</a:t>
            </a:r>
            <a:endParaRPr lang="nl-BE" sz="2000" dirty="0">
              <a:solidFill>
                <a:schemeClr val="bg1"/>
              </a:solidFill>
            </a:endParaRP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2 ploegen per poule gaan door naar eindronde/tabel (32 ploegen) per regio.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max. 5 speeldagen.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Periode: eind mei – juni (volgend op de poulefase).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De winnaar van elke eindronde is gekwalificeerd voor de ‘</a:t>
            </a:r>
            <a:r>
              <a:rPr lang="nl-BE" sz="1600" dirty="0" err="1">
                <a:solidFill>
                  <a:schemeClr val="bg1"/>
                </a:solidFill>
              </a:rPr>
              <a:t>Finals</a:t>
            </a:r>
            <a:r>
              <a:rPr lang="nl-BE" sz="1600" dirty="0">
                <a:solidFill>
                  <a:schemeClr val="bg1"/>
                </a:solidFill>
              </a:rPr>
              <a:t>’.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r>
              <a:rPr lang="nl-BE" sz="2000" dirty="0" err="1">
                <a:solidFill>
                  <a:schemeClr val="bg1"/>
                </a:solidFill>
              </a:rPr>
              <a:t>Finals</a:t>
            </a:r>
            <a:endParaRPr lang="nl-BE" sz="2000" dirty="0">
              <a:solidFill>
                <a:schemeClr val="bg1"/>
              </a:solidFill>
            </a:endParaRP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Eindtabel met max. 8 ploegen.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Max. 3 speeldagen (eind augustus - september).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De winnaar is Vlaams Kampioen!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8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0157A-DB95-6A87-B676-25FBEA98C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9075-96CF-A74B-5BA7-81DEE096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Afspraken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7B11-628D-A8ED-7429-C28B2D67C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Elit 2.0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Sinds 2022 in voege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Toegang: Kapitein, interclubleider, wedstrijdleider, bestuurslid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Inloggegevens: Dezelfde als website/app Tennis Vlaanderen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Tip: Probeer login uit voor de eerste ontmoeting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Interclubleiders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Verplicht per volwassenen ploeg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Planning wordt nog opgemaakt door Babette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Indien niet aanwezig, moet vervanging gezocht worden.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Terreinen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Steeds op voorhand gereserveerd door de club.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Hou u aan deze volgorde.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Reservatie zichtbaar via Tennis Vlaanderen.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7342CB0-84D1-5674-6FA9-8A7E9712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9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31595-1C75-2B32-D87D-2D8ACB35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2137-4D2C-8AD1-E696-44323899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Uitnodigingsmail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FCED-0F53-E726-E4A2-47B498FA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Tijdstip: Minstens 1 week voor de ontmoeting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Handleidingen: zie slide “Handige links”</a:t>
            </a: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78BBC2B-C23D-B3C2-DAC9-7BAA6785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00FBA-E0F6-17CE-5A4C-AD6A9D3E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83" y="1704975"/>
            <a:ext cx="7589462" cy="44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6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12667-01C0-2315-0767-B19CDCD81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876-8E2F-0E72-9BF0-09B5C91E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Spelerslijsten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D860-E9F5-6A66-621F-4BFF42DB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6038899"/>
            <a:ext cx="9291109" cy="571450"/>
          </a:xfrm>
        </p:spPr>
        <p:txBody>
          <a:bodyPr>
            <a:normAutofit fontScale="77500" lnSpcReduction="20000"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Ten laatste 7 dagen voor start interclub: Spelerslijst nakijken</a:t>
            </a:r>
          </a:p>
          <a:p>
            <a:r>
              <a:rPr lang="nl-BE" sz="2000" dirty="0">
                <a:solidFill>
                  <a:schemeClr val="bg1"/>
                </a:solidFill>
              </a:rPr>
              <a:t>Indien spelers nog toegevoegd moeten worden  Contacteer Babette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E842C2F-7648-0A85-F6DF-62BEFF60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1324B-7E3B-6CB2-F30E-3C3DFE8DF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50" y="1203768"/>
            <a:ext cx="9720525" cy="46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3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06A0F-AA13-568B-CC92-B44452967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1194-0119-C62F-E084-982C4C56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Uitnodigingsmail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ADDB-F25D-6A11-4BDE-352CB46C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Tijdstip: Voor start van ontmoeting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Handleidingen: zie slide “Handige links”</a:t>
            </a: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6BB5E0F-D81E-7352-F61F-3F2A850E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80280-6FD5-19B0-A37E-165DDF027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6" y="1644622"/>
            <a:ext cx="7391418" cy="45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9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80C27-529E-B7EB-EE07-ED058B879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0DE0-FE13-C374-09E6-5EF7DA41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Regen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AAD3C74-B18F-1484-821A-BD09CBB9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6" name="Afbeelding 22">
            <a:extLst>
              <a:ext uri="{FF2B5EF4-FFF2-40B4-BE49-F238E27FC236}">
                <a16:creationId xmlns:a16="http://schemas.microsoft.com/office/drawing/2014/main" id="{1539F54D-DF17-7223-A6FA-70D74B927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279118"/>
            <a:ext cx="10734675" cy="53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830D0-9A24-EF94-73CF-2995BA76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B3E8-A6C3-CAD6-4116-5616A137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Hulp op sangria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37EF-6BDA-9903-5ABD-5037EEF9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 Hulp van interclubspelers verwacht op Sangriatornooi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Minstens 6 shiften per ploeg verplicht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Aantal shiften afhankelijk van aantal effectieve spelers</a:t>
            </a:r>
          </a:p>
          <a:p>
            <a:r>
              <a:rPr lang="nl-BE" sz="2000" dirty="0">
                <a:solidFill>
                  <a:schemeClr val="bg1"/>
                </a:solidFill>
              </a:rPr>
              <a:t> Planning van shiften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 In overleg met ploegkapitein:</a:t>
            </a:r>
          </a:p>
          <a:p>
            <a:pPr lvl="2"/>
            <a:r>
              <a:rPr lang="nl-BE" sz="1200" dirty="0">
                <a:solidFill>
                  <a:schemeClr val="bg1"/>
                </a:solidFill>
              </a:rPr>
              <a:t> Dag wordt afgesproken per ploeg</a:t>
            </a:r>
          </a:p>
          <a:p>
            <a:pPr lvl="2"/>
            <a:r>
              <a:rPr lang="nl-BE" sz="1200" dirty="0">
                <a:solidFill>
                  <a:schemeClr val="bg1"/>
                </a:solidFill>
              </a:rPr>
              <a:t> Combinatie van shiften:</a:t>
            </a:r>
          </a:p>
          <a:p>
            <a:pPr lvl="3"/>
            <a:r>
              <a:rPr lang="nl-BE" sz="1000" dirty="0">
                <a:solidFill>
                  <a:schemeClr val="bg1"/>
                </a:solidFill>
              </a:rPr>
              <a:t> Makkelijk in te vullen: Toog beneden, toog terrein 5-8</a:t>
            </a:r>
          </a:p>
          <a:p>
            <a:pPr lvl="3"/>
            <a:r>
              <a:rPr lang="nl-BE" sz="1000" dirty="0">
                <a:solidFill>
                  <a:schemeClr val="bg1"/>
                </a:solidFill>
              </a:rPr>
              <a:t> Moeilijker in te vullen: Eetbar, keuken (afwas/warme drank)</a:t>
            </a:r>
          </a:p>
          <a:p>
            <a:pPr lvl="2"/>
            <a:r>
              <a:rPr lang="nl-BE" sz="1200" dirty="0">
                <a:solidFill>
                  <a:schemeClr val="bg1"/>
                </a:solidFill>
              </a:rPr>
              <a:t> Voordeel: rotatie mogelijk tussen shiften</a:t>
            </a:r>
          </a:p>
          <a:p>
            <a:r>
              <a:rPr lang="nl-BE" sz="2000" dirty="0">
                <a:solidFill>
                  <a:schemeClr val="bg1"/>
                </a:solidFill>
              </a:rPr>
              <a:t> Communicatie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 Bart Van Hoof stuurt later een mail met details over invulling van shiften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F09F5B4-1D64-6B6F-6A7D-DC365177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E7553-8A4B-2B2E-2332-6B609473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7C7D-FAC2-A79B-9482-EBB32552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Ongevallen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1549-FE07-7E51-7053-835B87D5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 fontScale="62500" lnSpcReduction="20000"/>
          </a:bodyPr>
          <a:lstStyle/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bg1"/>
                </a:solidFill>
              </a:rPr>
              <a:t> Algemeen: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Verzekering voor sporters, vrijwilligers, bestuurders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Dekking bij alle clubactiviteiten, ook in het buitenland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Polis overtreft wettelijke minima</a:t>
            </a: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bg1"/>
                </a:solidFill>
              </a:rPr>
              <a:t> Verzekerde risico’s: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Lichamelijke ongevallen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Burgerlijke aansprakelijkheid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Rechtsbijstand</a:t>
            </a: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bg1"/>
                </a:solidFill>
              </a:rPr>
              <a:t> Verzekerde activiteiten: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Tennis en </a:t>
            </a:r>
            <a:r>
              <a:rPr lang="nl-NL" altLang="nl-NL" dirty="0" err="1">
                <a:solidFill>
                  <a:schemeClr val="bg1"/>
                </a:solidFill>
              </a:rPr>
              <a:t>padel</a:t>
            </a:r>
            <a:endParaRPr lang="nl-NL" altLang="nl-NL" dirty="0">
              <a:solidFill>
                <a:schemeClr val="bg1"/>
              </a:solidFill>
            </a:endParaRP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Sportieve en socio-culturele nevenactiviteiten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Clubactiviteiten voor clubkas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Uitbating infrastructuur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Sportpromotie (bv. opendeurdag)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Wandelen, joggen, zwemmen, fitness</a:t>
            </a: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5143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bg1"/>
                </a:solidFill>
              </a:rPr>
              <a:t>Bij ongeval</a:t>
            </a:r>
          </a:p>
          <a:p>
            <a:pPr marL="857250"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Aangifteformulier is beschikbaar bij het barpersoneel. Dit dient ingevuld te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    door behandelende arts OF een medisch attest.</a:t>
            </a:r>
          </a:p>
          <a:p>
            <a:pPr marL="857250"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Rubriek 3-4-5 in dit formulier zelf invullen OF gegevens bezorgen.</a:t>
            </a:r>
          </a:p>
          <a:p>
            <a:pPr marL="857250"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Medisch attest EN aangifteformulier doorsturen naar info@tcolen.be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5FADA6-745D-1EB2-9100-84FD4A45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Aanbod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Er worden twee formats georganiseerd: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Bestaande format van ‘4 enkels en 2 dubbels’</a:t>
            </a:r>
          </a:p>
          <a:p>
            <a:pPr lvl="2"/>
            <a:r>
              <a:rPr lang="nl-BE" dirty="0">
                <a:solidFill>
                  <a:schemeClr val="bg1"/>
                </a:solidFill>
              </a:rPr>
              <a:t>Heren</a:t>
            </a:r>
          </a:p>
          <a:p>
            <a:pPr lvl="3"/>
            <a:r>
              <a:rPr lang="nl-BE" dirty="0">
                <a:solidFill>
                  <a:schemeClr val="bg1"/>
                </a:solidFill>
              </a:rPr>
              <a:t>Open</a:t>
            </a:r>
          </a:p>
          <a:p>
            <a:pPr lvl="3"/>
            <a:r>
              <a:rPr lang="nl-BE" dirty="0">
                <a:solidFill>
                  <a:schemeClr val="bg1"/>
                </a:solidFill>
              </a:rPr>
              <a:t>+35 jaar</a:t>
            </a:r>
          </a:p>
          <a:p>
            <a:pPr lvl="3"/>
            <a:r>
              <a:rPr lang="nl-BE" dirty="0">
                <a:solidFill>
                  <a:schemeClr val="bg1"/>
                </a:solidFill>
              </a:rPr>
              <a:t>+50 jaar</a:t>
            </a:r>
          </a:p>
          <a:p>
            <a:pPr lvl="2"/>
            <a:r>
              <a:rPr lang="nl-BE" dirty="0">
                <a:solidFill>
                  <a:schemeClr val="bg1"/>
                </a:solidFill>
              </a:rPr>
              <a:t>Dames</a:t>
            </a:r>
          </a:p>
          <a:p>
            <a:pPr lvl="3"/>
            <a:r>
              <a:rPr lang="nl-BE" dirty="0">
                <a:solidFill>
                  <a:schemeClr val="bg1"/>
                </a:solidFill>
              </a:rPr>
              <a:t>Open</a:t>
            </a:r>
          </a:p>
          <a:p>
            <a:pPr lvl="3"/>
            <a:r>
              <a:rPr lang="nl-BE" dirty="0">
                <a:solidFill>
                  <a:schemeClr val="bg1"/>
                </a:solidFill>
              </a:rPr>
              <a:t>+25 jaar</a:t>
            </a:r>
          </a:p>
          <a:p>
            <a:pPr lvl="3"/>
            <a:r>
              <a:rPr lang="nl-BE" dirty="0">
                <a:solidFill>
                  <a:schemeClr val="bg1"/>
                </a:solidFill>
              </a:rPr>
              <a:t>+40 jaar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Volwaardige dubbelformat met ‘4 dubbels’</a:t>
            </a:r>
          </a:p>
          <a:p>
            <a:pPr lvl="2"/>
            <a:r>
              <a:rPr lang="nl-BE" dirty="0">
                <a:solidFill>
                  <a:schemeClr val="bg1"/>
                </a:solidFill>
              </a:rPr>
              <a:t>Heren, Dames, Gemengd</a:t>
            </a:r>
          </a:p>
          <a:p>
            <a:pPr lvl="3"/>
            <a:r>
              <a:rPr lang="nl-BE" dirty="0">
                <a:solidFill>
                  <a:schemeClr val="bg1"/>
                </a:solidFill>
              </a:rPr>
              <a:t>+18 jaar</a:t>
            </a:r>
          </a:p>
          <a:p>
            <a:pPr lvl="3"/>
            <a:r>
              <a:rPr lang="nl-BE" dirty="0">
                <a:solidFill>
                  <a:schemeClr val="bg1"/>
                </a:solidFill>
              </a:rPr>
              <a:t>+40 jaar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F8677F5-4BB2-AADA-2909-55A7018C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9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Handige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Elit 2.0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Tennis interclub – Reglement 2025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Padel interclub – Reglement 2025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Handleiding versturen uitnodigingsmail (tennis)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Handleiding versturen uitnodigingsmail (</a:t>
            </a:r>
            <a:r>
              <a:rPr lang="nl-BE" sz="2000" dirty="0" err="1">
                <a:solidFill>
                  <a:schemeClr val="bg1"/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padel</a:t>
            </a:r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Handleiding invullen ploegensamenstelling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Verzekering bij ongeval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E2ED3-768F-24FF-2C55-72925CAA4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6AA6-A33F-BF4B-A69A-514D2DD1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Nog vragen?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AEA1-8D7B-9821-71DA-A6703610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 fontScale="92500" lnSpcReduction="20000"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Vragen voor interclubverantwoordelijke TC Olen verlopen enkel via: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1) </a:t>
            </a:r>
            <a:r>
              <a:rPr lang="nl-BE" sz="2100" dirty="0">
                <a:solidFill>
                  <a:schemeClr val="bg1"/>
                </a:solidFill>
              </a:rPr>
              <a:t>interclub@tcolen.be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2) Babette Vanberghen:     0485/35.23.26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3) Whatsapp groep: Tennis Interclub 2026 TC Olen</a:t>
            </a: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Alle info interclub Olen: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www.tcolen.be</a:t>
            </a: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Vragen voor Tennis Vlaanderen </a:t>
            </a:r>
            <a:r>
              <a:rPr lang="nl-BE" sz="2000" dirty="0" err="1">
                <a:solidFill>
                  <a:schemeClr val="bg1"/>
                </a:solidFill>
              </a:rPr>
              <a:t>ivm</a:t>
            </a:r>
            <a:r>
              <a:rPr lang="nl-BE" sz="2000" dirty="0">
                <a:solidFill>
                  <a:schemeClr val="bg1"/>
                </a:solidFill>
              </a:rPr>
              <a:t> lidmaatschap: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 </a:t>
            </a:r>
            <a:r>
              <a:rPr lang="en-US" sz="2000" dirty="0">
                <a:solidFill>
                  <a:schemeClr val="bg1"/>
                </a:solidFill>
              </a:rPr>
              <a:t>1) Bart Peeters:       bart.peeters8841@gmail.com    of     0473/30.86.29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 2) elit@tennisvlaanderen.be of 02/548.03.00</a:t>
            </a: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Alle info tennis interclub Tennis Vlaanderen: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                https://www.tennisenpadelvlaanderen.be/tennis/tennis_interclub</a:t>
            </a:r>
          </a:p>
          <a:p>
            <a:pPr marL="0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5BDF60A-1BAE-F231-5A39-D9DFA887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6599"/>
          </a:xfrm>
        </p:spPr>
        <p:txBody>
          <a:bodyPr>
            <a:normAutofit/>
          </a:bodyPr>
          <a:lstStyle/>
          <a:p>
            <a:pPr algn="ctr"/>
            <a:r>
              <a:rPr lang="nl-BE" sz="7200" dirty="0">
                <a:solidFill>
                  <a:schemeClr val="bg1"/>
                </a:solidFill>
              </a:rPr>
              <a:t>Fijn interclubseizoen gewenst!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Belangrijk om te weten!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2043"/>
            <a:ext cx="11172825" cy="4750682"/>
          </a:xfrm>
        </p:spPr>
        <p:txBody>
          <a:bodyPr>
            <a:normAutofit lnSpcReduction="10000"/>
          </a:bodyPr>
          <a:lstStyle/>
          <a:p>
            <a:r>
              <a:rPr lang="nl-BE" u="sng" dirty="0">
                <a:solidFill>
                  <a:schemeClr val="bg1"/>
                </a:solidFill>
              </a:rPr>
              <a:t>Alle dubbelwedstrijden </a:t>
            </a:r>
            <a:r>
              <a:rPr lang="nl-BE" dirty="0">
                <a:solidFill>
                  <a:schemeClr val="bg1"/>
                </a:solidFill>
              </a:rPr>
              <a:t>van de Tennis Vlaanderen Interclub worden gespeeld met het </a:t>
            </a:r>
            <a:r>
              <a:rPr lang="nl-BE" u="sng" dirty="0">
                <a:solidFill>
                  <a:schemeClr val="bg1"/>
                </a:solidFill>
              </a:rPr>
              <a:t>dubbelklassement</a:t>
            </a:r>
            <a:r>
              <a:rPr lang="nl-BE" dirty="0">
                <a:solidFill>
                  <a:schemeClr val="bg1"/>
                </a:solidFill>
              </a:rPr>
              <a:t>, dus ook bij de format 4 enkels en 2 dubbels. Hou hiermee rekening als je je ploeg samenstelt en kies de juiste afdeling!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Voor enkelspel Heren 50 en Dames 40</a:t>
            </a:r>
          </a:p>
          <a:p>
            <a:pPr lvl="1"/>
            <a:r>
              <a:rPr lang="nl-BE" dirty="0">
                <a:solidFill>
                  <a:schemeClr val="bg1"/>
                </a:solidFill>
              </a:rPr>
              <a:t>2 winnende sets, sets tot 6 met tiebreak op 6-6. Opgelet: derde set wordt vervangen door matchtiebreak (10 punten) cfr dubbel.</a:t>
            </a:r>
          </a:p>
          <a:p>
            <a:pPr lvl="1"/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Per speelmoment mag je aan 1 ontmoeting deelnemen. Je kan/mag dus een ontmoeting van vrijdagavond in Dubbel Heren combineren met een ontmoeting bij bv Heren 50 op zaterdag.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30788-E279-EF30-827E-DCA4A1E3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Categorieën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9"/>
            <a:ext cx="6810375" cy="5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Bestaande format van ‘4 enkels en 2 dubbels’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162F6-E920-63B6-3E45-9652AB7C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2182"/>
            <a:ext cx="10323443" cy="4834853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Categorieën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5319"/>
            <a:ext cx="11172825" cy="15407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Volwaardige dubbelformat met ‘4 dubbels’</a:t>
            </a:r>
          </a:p>
          <a:p>
            <a:r>
              <a:rPr lang="nl-BE" sz="2400" dirty="0">
                <a:solidFill>
                  <a:schemeClr val="bg1"/>
                </a:solidFill>
              </a:rPr>
              <a:t>Dubbel Gemengd (DG) = 4 dubbelwedstrijden (1 DH, 1 DD in rotatie 1 &amp; 2 </a:t>
            </a:r>
            <a:r>
              <a:rPr lang="nl-BE" sz="2400" dirty="0" err="1">
                <a:solidFill>
                  <a:schemeClr val="bg1"/>
                </a:solidFill>
              </a:rPr>
              <a:t>DG’s</a:t>
            </a:r>
            <a:r>
              <a:rPr lang="nl-BE" sz="2400" dirty="0">
                <a:solidFill>
                  <a:schemeClr val="bg1"/>
                </a:solidFill>
              </a:rPr>
              <a:t> in rotatie 2)</a:t>
            </a:r>
          </a:p>
          <a:p>
            <a:r>
              <a:rPr lang="nl-BE" sz="2400" dirty="0">
                <a:solidFill>
                  <a:schemeClr val="bg1"/>
                </a:solidFill>
              </a:rPr>
              <a:t>DD en DH = 4 dubbelwedstrijden in 2 rotaties, waarbij je telkens met een andere partner moet spelen (cfr principe </a:t>
            </a:r>
            <a:r>
              <a:rPr lang="nl-BE" sz="2400" dirty="0" err="1">
                <a:solidFill>
                  <a:schemeClr val="bg1"/>
                </a:solidFill>
              </a:rPr>
              <a:t>padelinterclub</a:t>
            </a:r>
            <a:r>
              <a:rPr lang="nl-BE" sz="2400" dirty="0">
                <a:solidFill>
                  <a:schemeClr val="bg1"/>
                </a:solidFill>
              </a:rPr>
              <a:t>)</a:t>
            </a:r>
          </a:p>
          <a:p>
            <a:pPr lvl="1"/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30788-E279-EF30-827E-DCA4A1E3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09D86-16FD-FAE5-A81B-06D10C4E3E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507"/>
          <a:stretch/>
        </p:blipFill>
        <p:spPr>
          <a:xfrm>
            <a:off x="974574" y="3090116"/>
            <a:ext cx="10520784" cy="36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9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Speelmomenten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70C8D9-D25C-DBFD-D76C-8ACDCD81E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79799"/>
              </p:ext>
            </p:extLst>
          </p:nvPr>
        </p:nvGraphicFramePr>
        <p:xfrm>
          <a:off x="974725" y="1858931"/>
          <a:ext cx="8127999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527833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752377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04130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Reeks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7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Vrijdag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Dubbelformat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19u00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0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Zaterdag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Heren 35, Heren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14u00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82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Dames 25, Dames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14u00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Zondag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Heren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9u30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Dames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14u00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157445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A44910-ABD9-47DF-8E3F-AEF208E78EED}"/>
              </a:ext>
            </a:extLst>
          </p:cNvPr>
          <p:cNvSpPr txBox="1">
            <a:spLocks/>
          </p:cNvSpPr>
          <p:nvPr/>
        </p:nvSpPr>
        <p:spPr>
          <a:xfrm>
            <a:off x="974725" y="4977239"/>
            <a:ext cx="8683487" cy="1195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>
                <a:solidFill>
                  <a:schemeClr val="bg1"/>
                </a:solidFill>
              </a:rPr>
              <a:t>Dubbelformat: vrijdag 19u</a:t>
            </a:r>
          </a:p>
          <a:p>
            <a:r>
              <a:rPr lang="nl-BE" sz="2400" dirty="0">
                <a:solidFill>
                  <a:schemeClr val="bg1"/>
                </a:solidFill>
              </a:rPr>
              <a:t>Dames + Heren leeftijd: zaterdag 14u00</a:t>
            </a:r>
          </a:p>
          <a:p>
            <a:r>
              <a:rPr lang="nl-BE" sz="2400" dirty="0">
                <a:solidFill>
                  <a:schemeClr val="bg1"/>
                </a:solidFill>
              </a:rPr>
              <a:t>Heren Open: zondag 9u30</a:t>
            </a:r>
          </a:p>
          <a:p>
            <a:r>
              <a:rPr lang="nl-BE" sz="2400" dirty="0">
                <a:solidFill>
                  <a:schemeClr val="bg1"/>
                </a:solidFill>
              </a:rPr>
              <a:t>Dames Open: zondag 14u00</a:t>
            </a:r>
          </a:p>
        </p:txBody>
      </p:sp>
    </p:spTree>
    <p:extLst>
      <p:ext uri="{BB962C8B-B14F-4D97-AF65-F5344CB8AC3E}">
        <p14:creationId xmlns:p14="http://schemas.microsoft.com/office/powerpoint/2010/main" val="392757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Organisatie interclub TC Olen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858500" cy="4922132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Inschrijvingsformulier: onderstaande gegevens zijn verplicht juist in te vullen om je ploeg geldig in te schrijven: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Kapitein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Minstens 1 interclubleider met diploma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Minstens 8 unieke spelers op spelerslijst. Dit wil zeggen, geen reservespelers die ook terugkomen op andere inschrijvingen.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De gehele ploeg moet bereid zijn te helpen op sangriatornooi!</a:t>
            </a:r>
          </a:p>
          <a:p>
            <a:r>
              <a:rPr lang="nl-BE" sz="2400" dirty="0">
                <a:solidFill>
                  <a:schemeClr val="bg1"/>
                </a:solidFill>
              </a:rPr>
              <a:t>Maximaal aantal ploegen toegelaten: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Vrijdagavond dubbelformat: maximaal 4 ploegen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Zaterdag 14u00: maximaal 8 ploegen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Zondag (gehele dag): maximaal 8 ploegen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Organisatie interclub TC Olen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  <a:p>
            <a:r>
              <a:rPr lang="nl-BE" sz="2400">
                <a:solidFill>
                  <a:schemeClr val="bg1"/>
                </a:solidFill>
              </a:rPr>
              <a:t>Ma 15/12/2025 </a:t>
            </a:r>
            <a:r>
              <a:rPr lang="nl-BE" sz="2400" dirty="0">
                <a:solidFill>
                  <a:schemeClr val="bg1"/>
                </a:solidFill>
              </a:rPr>
              <a:t>tem </a:t>
            </a:r>
            <a:r>
              <a:rPr lang="nl-BE" sz="2400">
                <a:solidFill>
                  <a:schemeClr val="bg1"/>
                </a:solidFill>
              </a:rPr>
              <a:t>zo 28/12/2025: </a:t>
            </a:r>
            <a:r>
              <a:rPr lang="nl-BE" sz="2400" dirty="0">
                <a:solidFill>
                  <a:schemeClr val="bg1"/>
                </a:solidFill>
              </a:rPr>
              <a:t>Inschrijvingsformulier open via website TC Olen</a:t>
            </a:r>
          </a:p>
          <a:p>
            <a:pPr marL="457200" lvl="1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r>
              <a:rPr lang="nl-BE" sz="2400" dirty="0">
                <a:solidFill>
                  <a:schemeClr val="bg1"/>
                </a:solidFill>
              </a:rPr>
              <a:t>Alle ingeschreven spelers moeten hun lidgeld betalen </a:t>
            </a:r>
            <a:r>
              <a:rPr lang="nl-BE" sz="2400" u="sng" dirty="0">
                <a:solidFill>
                  <a:schemeClr val="bg1"/>
                </a:solidFill>
              </a:rPr>
              <a:t>vóór 15 januari</a:t>
            </a:r>
            <a:r>
              <a:rPr lang="nl-BE" sz="2400" dirty="0">
                <a:solidFill>
                  <a:schemeClr val="bg1"/>
                </a:solidFill>
              </a:rPr>
              <a:t> om te kunnen deelnemen aan de interclub.</a:t>
            </a:r>
          </a:p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  <a:p>
            <a:r>
              <a:rPr lang="nl-BE" sz="2400" dirty="0">
                <a:solidFill>
                  <a:schemeClr val="bg1"/>
                </a:solidFill>
              </a:rPr>
              <a:t>Eventuele transfer moet aangevraagd worden </a:t>
            </a:r>
            <a:r>
              <a:rPr lang="nl-BE" sz="2400" u="sng" dirty="0">
                <a:solidFill>
                  <a:schemeClr val="bg1"/>
                </a:solidFill>
              </a:rPr>
              <a:t>vóór 31 januari</a:t>
            </a:r>
            <a:r>
              <a:rPr lang="nl-BE" sz="2400" dirty="0">
                <a:solidFill>
                  <a:schemeClr val="bg1"/>
                </a:solidFill>
              </a:rPr>
              <a:t> via Tennis Vlaanderen.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Eten na de ontmoeting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7"/>
            <a:ext cx="10915650" cy="4874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solidFill>
                  <a:schemeClr val="bg1"/>
                </a:solidFill>
              </a:rPr>
              <a:t>Hier wordt later over gecommuniceerd door de club.</a:t>
            </a:r>
          </a:p>
          <a:p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1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1238</Words>
  <Application>Microsoft Office PowerPoint</Application>
  <PresentationFormat>Widescreen</PresentationFormat>
  <Paragraphs>219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Office Theme</vt:lpstr>
      <vt:lpstr>Interclub tennis 2026</vt:lpstr>
      <vt:lpstr>Aanbod</vt:lpstr>
      <vt:lpstr>Belangrijk om te weten!</vt:lpstr>
      <vt:lpstr>Categorieën</vt:lpstr>
      <vt:lpstr>Categorieën</vt:lpstr>
      <vt:lpstr>Speelmomenten</vt:lpstr>
      <vt:lpstr>Organisatie interclub TC Olen </vt:lpstr>
      <vt:lpstr>Organisatie interclub TC Olen</vt:lpstr>
      <vt:lpstr>Eten na de ontmoeting</vt:lpstr>
      <vt:lpstr>Vervroegen/verlaten van ontmoeting</vt:lpstr>
      <vt:lpstr>Road to the finals</vt:lpstr>
      <vt:lpstr>Road to the finals</vt:lpstr>
      <vt:lpstr>Afspraken</vt:lpstr>
      <vt:lpstr>Uitnodigingsmail</vt:lpstr>
      <vt:lpstr>Spelerslijsten</vt:lpstr>
      <vt:lpstr>Uitnodigingsmail</vt:lpstr>
      <vt:lpstr>Regen</vt:lpstr>
      <vt:lpstr>Hulp op sangria</vt:lpstr>
      <vt:lpstr>Ongevallen</vt:lpstr>
      <vt:lpstr>Handige links</vt:lpstr>
      <vt:lpstr>Nog vragen?</vt:lpstr>
      <vt:lpstr>Fijn interclubseizoen gewenst!</vt:lpstr>
    </vt:vector>
  </TitlesOfParts>
  <Company>Umicore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Interclub tennis 2024</dc:title>
  <dc:creator>Vanberghen, Babette</dc:creator>
  <cp:lastModifiedBy>Ooms, Jelle</cp:lastModifiedBy>
  <cp:revision>2</cp:revision>
  <dcterms:created xsi:type="dcterms:W3CDTF">2023-11-28T19:03:57Z</dcterms:created>
  <dcterms:modified xsi:type="dcterms:W3CDTF">2025-12-10T21:05:54Z</dcterms:modified>
</cp:coreProperties>
</file>